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281" r:id="rId2"/>
    <p:sldId id="284" r:id="rId3"/>
    <p:sldId id="288" r:id="rId4"/>
    <p:sldId id="286" r:id="rId5"/>
    <p:sldId id="297" r:id="rId6"/>
    <p:sldId id="301" r:id="rId7"/>
    <p:sldId id="289" r:id="rId8"/>
    <p:sldId id="291" r:id="rId9"/>
    <p:sldId id="292" r:id="rId10"/>
    <p:sldId id="293" r:id="rId11"/>
    <p:sldId id="294" r:id="rId12"/>
    <p:sldId id="295" r:id="rId13"/>
    <p:sldId id="299" r:id="rId14"/>
    <p:sldId id="300" r:id="rId15"/>
    <p:sldId id="298" r:id="rId16"/>
    <p:sldId id="302" r:id="rId17"/>
    <p:sldId id="267" r:id="rId18"/>
    <p:sldId id="268" r:id="rId19"/>
    <p:sldId id="269" r:id="rId20"/>
    <p:sldId id="270" r:id="rId21"/>
    <p:sldId id="283" r:id="rId22"/>
    <p:sldId id="275" r:id="rId23"/>
    <p:sldId id="276" r:id="rId24"/>
    <p:sldId id="277" r:id="rId25"/>
    <p:sldId id="278" r:id="rId26"/>
    <p:sldId id="279" r:id="rId27"/>
    <p:sldId id="27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69" d="100"/>
          <a:sy n="69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76;&#1084;&#1080;&#1085;&#1080;&#1089;&#1090;&#1088;&#1072;&#1090;&#1086;&#1088;\Desktop\&#1084;&#1102;&#1079;&#1080;&#1082;&#1083;%20&#1072;&#1083;&#1077;&#1085;&#1100;&#1082;&#1080;&#1081;%20&#1094;&#1074;&#1077;&#1090;&#1086;&#1095;&#1077;&#1082;\&#1076;&#1080;&#1072;&#1075;&#1088;&#1072;&#1084;&#1084;&#1072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76;&#1084;&#1080;&#1085;&#1080;&#1089;&#1090;&#1088;&#1072;&#1090;&#1086;&#1088;\Desktop\&#1084;&#1102;&#1079;&#1080;&#1082;&#1083;%20&#1072;&#1083;&#1077;&#1085;&#1100;&#1082;&#1080;&#1081;%20&#1094;&#1074;&#1077;&#1090;&#1086;&#1095;&#1077;&#1082;\&#1076;&#1080;&#1072;&#1075;&#1088;&#1072;&#1084;&#1084;&#1072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76;&#1084;&#1080;&#1085;&#1080;&#1089;&#1090;&#1088;&#1072;&#1090;&#1086;&#1088;\Desktop\&#1084;&#1102;&#1079;&#1080;&#1082;&#1083;%20&#1072;&#1083;&#1077;&#1085;&#1100;&#1082;&#1080;&#1081;%20&#1094;&#1074;&#1077;&#1090;&#1086;&#1095;&#1077;&#1082;\&#1076;&#1080;&#1072;&#1075;&#1088;&#1072;&#1084;&#1084;&#1072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76;&#1084;&#1080;&#1085;&#1080;&#1089;&#1090;&#1088;&#1072;&#1090;&#1086;&#1088;\Desktop\&#1084;&#1102;&#1079;&#1080;&#1082;&#1083;%20&#1072;&#1083;&#1077;&#1085;&#1100;&#1082;&#1080;&#1081;%20&#1094;&#1074;&#1077;&#1090;&#1086;&#1095;&#1077;&#1082;\&#1076;&#1080;&#1072;&#1075;&#1088;&#1072;&#1084;&#1084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76;&#1084;&#1080;&#1085;&#1080;&#1089;&#1090;&#1088;&#1072;&#1090;&#1086;&#1088;\Desktop\&#1084;&#1102;&#1079;&#1080;&#1082;&#1083;%20&#1072;&#1083;&#1077;&#1085;&#1100;&#1082;&#1080;&#1081;%20&#1094;&#1074;&#1077;&#1090;&#1086;&#1095;&#1077;&#1082;\&#1076;&#1080;&#1072;&#1075;&#1088;&#1072;&#1084;&#1084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76;&#1084;&#1080;&#1085;&#1080;&#1089;&#1090;&#1088;&#1072;&#1090;&#1086;&#1088;\Desktop\&#1084;&#1102;&#1079;&#1080;&#1082;&#1083;%20&#1072;&#1083;&#1077;&#1085;&#1100;&#1082;&#1080;&#1081;%20&#1094;&#1074;&#1077;&#1090;&#1086;&#1095;&#1077;&#1082;\&#1076;&#1080;&#1072;&#1075;&#1088;&#1072;&#1084;&#1084;&#107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76;&#1084;&#1080;&#1085;&#1080;&#1089;&#1090;&#1088;&#1072;&#1090;&#1086;&#1088;\Desktop\&#1084;&#1102;&#1079;&#1080;&#1082;&#1083;%20&#1072;&#1083;&#1077;&#1085;&#1100;&#1082;&#1080;&#1081;%20&#1094;&#1074;&#1077;&#1090;&#1086;&#1095;&#1077;&#1082;\&#1076;&#1080;&#1072;&#1075;&#1088;&#1072;&#1084;&#1084;&#107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76;&#1084;&#1080;&#1085;&#1080;&#1089;&#1090;&#1088;&#1072;&#1090;&#1086;&#1088;\Desktop\&#1084;&#1102;&#1079;&#1080;&#1082;&#1083;%20&#1072;&#1083;&#1077;&#1085;&#1100;&#1082;&#1080;&#1081;%20&#1094;&#1074;&#1077;&#1090;&#1086;&#1095;&#1077;&#1082;\&#1076;&#1080;&#1072;&#1075;&#1088;&#1072;&#1084;&#1084;&#107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76;&#1084;&#1080;&#1085;&#1080;&#1089;&#1090;&#1088;&#1072;&#1090;&#1086;&#1088;\Desktop\&#1084;&#1102;&#1079;&#1080;&#1082;&#1083;%20&#1072;&#1083;&#1077;&#1085;&#1100;&#1082;&#1080;&#1081;%20&#1094;&#1074;&#1077;&#1090;&#1086;&#1095;&#1077;&#1082;\&#1076;&#1080;&#1072;&#1075;&#1088;&#1072;&#1084;&#1084;&#107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76;&#1084;&#1080;&#1085;&#1080;&#1089;&#1090;&#1088;&#1072;&#1090;&#1086;&#1088;\Desktop\&#1084;&#1102;&#1079;&#1080;&#1082;&#1083;%20&#1072;&#1083;&#1077;&#1085;&#1100;&#1082;&#1080;&#1081;%20&#1094;&#1074;&#1077;&#1090;&#1086;&#1095;&#1077;&#1082;\&#1076;&#1080;&#1072;&#1075;&#1088;&#1072;&#1084;&#1084;&#107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76;&#1084;&#1080;&#1085;&#1080;&#1089;&#1090;&#1088;&#1072;&#1090;&#1086;&#1088;\Desktop\&#1084;&#1102;&#1079;&#1080;&#1082;&#1083;%20&#1072;&#1083;&#1077;&#1085;&#1100;&#1082;&#1080;&#1081;%20&#1094;&#1074;&#1077;&#1090;&#1086;&#1095;&#1077;&#1082;\&#1076;&#1080;&#1072;&#1075;&#1088;&#1072;&#1084;&#1084;&#1072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76;&#1084;&#1080;&#1085;&#1080;&#1089;&#1090;&#1088;&#1072;&#1090;&#1086;&#1088;\Desktop\&#1084;&#1102;&#1079;&#1080;&#1082;&#1083;%20&#1072;&#1083;&#1077;&#1085;&#1100;&#1082;&#1080;&#1081;%20&#1094;&#1074;&#1077;&#1090;&#1086;&#1095;&#1077;&#1082;\&#1076;&#1080;&#1072;&#1075;&#1088;&#1072;&#1084;&#108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'[диаграмма.xlsx]Лист1 (2)'!$B$4</c:f>
              <c:strCache>
                <c:ptCount val="1"/>
                <c:pt idx="0">
                  <c:v>Основы театральной культуры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'[диаграмма.xlsx]Лист1 (2)'!$C$2:$E$3</c:f>
              <c:multiLvlStrCache>
                <c:ptCount val="3"/>
                <c:lvl>
                  <c:pt idx="0">
                    <c:v>низкий </c:v>
                  </c:pt>
                  <c:pt idx="1">
                    <c:v>средний</c:v>
                  </c:pt>
                  <c:pt idx="2">
                    <c:v>высокий</c:v>
                  </c:pt>
                </c:lvl>
                <c:lvl>
                  <c:pt idx="0">
                    <c:v>на начало</c:v>
                  </c:pt>
                </c:lvl>
              </c:multiLvlStrCache>
            </c:multiLvlStrRef>
          </c:cat>
          <c:val>
            <c:numRef>
              <c:f>'[диаграмма.xlsx]Лист1 (2)'!$C$4:$E$4</c:f>
              <c:numCache>
                <c:formatCode>General</c:formatCode>
                <c:ptCount val="3"/>
                <c:pt idx="0">
                  <c:v>42.1</c:v>
                </c:pt>
                <c:pt idx="1">
                  <c:v>42.1</c:v>
                </c:pt>
                <c:pt idx="2">
                  <c:v>15.8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'[диаграмма.xlsx]Лист1 (2)'!$B$7</c:f>
              <c:strCache>
                <c:ptCount val="1"/>
                <c:pt idx="0">
                  <c:v>Основы коллективной творческой деятельности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'[диаграмма.xlsx]Лист1 (2)'!$F$2:$H$3</c:f>
              <c:multiLvlStrCache>
                <c:ptCount val="3"/>
                <c:lvl>
                  <c:pt idx="0">
                    <c:v>низкий </c:v>
                  </c:pt>
                  <c:pt idx="1">
                    <c:v>средний</c:v>
                  </c:pt>
                  <c:pt idx="2">
                    <c:v>высокий</c:v>
                  </c:pt>
                </c:lvl>
                <c:lvl>
                  <c:pt idx="0">
                    <c:v>на конец</c:v>
                  </c:pt>
                </c:lvl>
              </c:multiLvlStrCache>
            </c:multiLvlStrRef>
          </c:cat>
          <c:val>
            <c:numRef>
              <c:f>'[диаграмма.xlsx]Лист1 (2)'!$F$7:$H$7</c:f>
              <c:numCache>
                <c:formatCode>General</c:formatCode>
                <c:ptCount val="3"/>
                <c:pt idx="0">
                  <c:v>0</c:v>
                </c:pt>
                <c:pt idx="1">
                  <c:v>47.3</c:v>
                </c:pt>
                <c:pt idx="2">
                  <c:v>52.7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'[диаграмма.xlsx]Лист1 (2)'!$B$6</c:f>
              <c:strCache>
                <c:ptCount val="1"/>
                <c:pt idx="0">
                  <c:v>Эмоционально-образное развитие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'[диаграмма.xlsx]Лист1 (2)'!$F$2:$H$3</c:f>
              <c:multiLvlStrCache>
                <c:ptCount val="3"/>
                <c:lvl>
                  <c:pt idx="0">
                    <c:v>низкий </c:v>
                  </c:pt>
                  <c:pt idx="1">
                    <c:v>средний</c:v>
                  </c:pt>
                  <c:pt idx="2">
                    <c:v>высокий</c:v>
                  </c:pt>
                </c:lvl>
                <c:lvl>
                  <c:pt idx="0">
                    <c:v>на конец</c:v>
                  </c:pt>
                </c:lvl>
              </c:multiLvlStrCache>
            </c:multiLvlStrRef>
          </c:cat>
          <c:val>
            <c:numRef>
              <c:f>'[диаграмма.xlsx]Лист1 (2)'!$F$6:$H$6</c:f>
              <c:numCache>
                <c:formatCode>General</c:formatCode>
                <c:ptCount val="3"/>
                <c:pt idx="0">
                  <c:v>7.8</c:v>
                </c:pt>
                <c:pt idx="1">
                  <c:v>65.7</c:v>
                </c:pt>
                <c:pt idx="2">
                  <c:v>26.5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'[диаграмма.xlsx]Лист1 (2)'!$B$7</c:f>
              <c:strCache>
                <c:ptCount val="1"/>
                <c:pt idx="0">
                  <c:v>Основы коллективной творческой деятельности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'[диаграмма.xlsx]Лист1 (2)'!$C$2:$E$3</c:f>
              <c:multiLvlStrCache>
                <c:ptCount val="3"/>
                <c:lvl>
                  <c:pt idx="0">
                    <c:v>низкий </c:v>
                  </c:pt>
                  <c:pt idx="1">
                    <c:v>средний</c:v>
                  </c:pt>
                  <c:pt idx="2">
                    <c:v>высокий</c:v>
                  </c:pt>
                </c:lvl>
                <c:lvl>
                  <c:pt idx="0">
                    <c:v>на начало</c:v>
                  </c:pt>
                </c:lvl>
              </c:multiLvlStrCache>
            </c:multiLvlStrRef>
          </c:cat>
          <c:val>
            <c:numRef>
              <c:f>'[диаграмма.xlsx]Лист1 (2)'!$C$7:$E$7</c:f>
              <c:numCache>
                <c:formatCode>General</c:formatCode>
                <c:ptCount val="3"/>
                <c:pt idx="0">
                  <c:v>28.9</c:v>
                </c:pt>
                <c:pt idx="1">
                  <c:v>34.200000000000003</c:v>
                </c:pt>
                <c:pt idx="2">
                  <c:v>36.9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'[диаграмма.xlsx]Лист1 (2)'!$B$5</c:f>
              <c:strCache>
                <c:ptCount val="1"/>
                <c:pt idx="0">
                  <c:v>Речевая культура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'[диаграмма.xlsx]Лист1 (2)'!$C$2:$E$3</c:f>
              <c:multiLvlStrCache>
                <c:ptCount val="3"/>
                <c:lvl>
                  <c:pt idx="0">
                    <c:v>низкий </c:v>
                  </c:pt>
                  <c:pt idx="1">
                    <c:v>средний</c:v>
                  </c:pt>
                  <c:pt idx="2">
                    <c:v>высокий</c:v>
                  </c:pt>
                </c:lvl>
                <c:lvl>
                  <c:pt idx="0">
                    <c:v>на начало</c:v>
                  </c:pt>
                </c:lvl>
              </c:multiLvlStrCache>
            </c:multiLvlStrRef>
          </c:cat>
          <c:val>
            <c:numRef>
              <c:f>'[диаграмма.xlsx]Лист1 (2)'!$C$5:$E$5</c:f>
              <c:numCache>
                <c:formatCode>General</c:formatCode>
                <c:ptCount val="3"/>
                <c:pt idx="0">
                  <c:v>16.3</c:v>
                </c:pt>
                <c:pt idx="1">
                  <c:v>42.1</c:v>
                </c:pt>
                <c:pt idx="2">
                  <c:v>31.6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'[диаграмма.xlsx]Лист1 (2)'!$B$7</c:f>
              <c:strCache>
                <c:ptCount val="1"/>
                <c:pt idx="0">
                  <c:v>Основы коллективной творческой деятельности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'[диаграмма.xlsx]Лист1 (2)'!$C$2:$E$3</c:f>
              <c:multiLvlStrCache>
                <c:ptCount val="3"/>
                <c:lvl>
                  <c:pt idx="0">
                    <c:v>низкий </c:v>
                  </c:pt>
                  <c:pt idx="1">
                    <c:v>средний</c:v>
                  </c:pt>
                  <c:pt idx="2">
                    <c:v>высокий</c:v>
                  </c:pt>
                </c:lvl>
                <c:lvl>
                  <c:pt idx="0">
                    <c:v>на начало</c:v>
                  </c:pt>
                </c:lvl>
              </c:multiLvlStrCache>
            </c:multiLvlStrRef>
          </c:cat>
          <c:val>
            <c:numRef>
              <c:f>'[диаграмма.xlsx]Лист1 (2)'!$C$7:$E$7</c:f>
              <c:numCache>
                <c:formatCode>General</c:formatCode>
                <c:ptCount val="3"/>
                <c:pt idx="0">
                  <c:v>28.9</c:v>
                </c:pt>
                <c:pt idx="1">
                  <c:v>34.200000000000003</c:v>
                </c:pt>
                <c:pt idx="2">
                  <c:v>36.9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'[диаграмма.xlsx]Лист1 (2)'!$B$6</c:f>
              <c:strCache>
                <c:ptCount val="1"/>
                <c:pt idx="0">
                  <c:v>Эмоционально-образное развитие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'[диаграмма.xlsx]Лист1 (2)'!$C$2:$E$3</c:f>
              <c:multiLvlStrCache>
                <c:ptCount val="3"/>
                <c:lvl>
                  <c:pt idx="0">
                    <c:v>низкий </c:v>
                  </c:pt>
                  <c:pt idx="1">
                    <c:v>средний</c:v>
                  </c:pt>
                  <c:pt idx="2">
                    <c:v>высокий</c:v>
                  </c:pt>
                </c:lvl>
                <c:lvl>
                  <c:pt idx="0">
                    <c:v>на начало</c:v>
                  </c:pt>
                </c:lvl>
              </c:multiLvlStrCache>
            </c:multiLvlStrRef>
          </c:cat>
          <c:val>
            <c:numRef>
              <c:f>'[диаграмма.xlsx]Лист1 (2)'!$C$6:$E$6</c:f>
              <c:numCache>
                <c:formatCode>General</c:formatCode>
                <c:ptCount val="3"/>
                <c:pt idx="0">
                  <c:v>28.9</c:v>
                </c:pt>
                <c:pt idx="1">
                  <c:v>60.5</c:v>
                </c:pt>
                <c:pt idx="2">
                  <c:v>10.6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'[диаграмма.xlsx]Лист1 (2)'!$B$4</c:f>
              <c:strCache>
                <c:ptCount val="1"/>
                <c:pt idx="0">
                  <c:v>Основы театральной культуры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'[диаграмма.xlsx]Лист1 (2)'!$C$2:$E$3</c:f>
              <c:multiLvlStrCache>
                <c:ptCount val="3"/>
                <c:lvl>
                  <c:pt idx="0">
                    <c:v>низкий </c:v>
                  </c:pt>
                  <c:pt idx="1">
                    <c:v>средний</c:v>
                  </c:pt>
                  <c:pt idx="2">
                    <c:v>высокий</c:v>
                  </c:pt>
                </c:lvl>
                <c:lvl>
                  <c:pt idx="0">
                    <c:v>на начало</c:v>
                  </c:pt>
                </c:lvl>
              </c:multiLvlStrCache>
            </c:multiLvlStrRef>
          </c:cat>
          <c:val>
            <c:numRef>
              <c:f>'[диаграмма.xlsx]Лист1 (2)'!$C$4:$E$4</c:f>
              <c:numCache>
                <c:formatCode>General</c:formatCode>
                <c:ptCount val="3"/>
                <c:pt idx="0">
                  <c:v>42.1</c:v>
                </c:pt>
                <c:pt idx="1">
                  <c:v>42.1</c:v>
                </c:pt>
                <c:pt idx="2">
                  <c:v>15.8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'[диаграмма.xlsx]Лист1 (2)'!$B$4</c:f>
              <c:strCache>
                <c:ptCount val="1"/>
                <c:pt idx="0">
                  <c:v>Основы театральной культуры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'[диаграмма.xlsx]Лист1 (2)'!$F$2:$H$3</c:f>
              <c:multiLvlStrCache>
                <c:ptCount val="3"/>
                <c:lvl>
                  <c:pt idx="0">
                    <c:v>низкий </c:v>
                  </c:pt>
                  <c:pt idx="1">
                    <c:v>средний</c:v>
                  </c:pt>
                  <c:pt idx="2">
                    <c:v>высокий</c:v>
                  </c:pt>
                </c:lvl>
                <c:lvl>
                  <c:pt idx="0">
                    <c:v>на конец</c:v>
                  </c:pt>
                </c:lvl>
              </c:multiLvlStrCache>
            </c:multiLvlStrRef>
          </c:cat>
          <c:val>
            <c:numRef>
              <c:f>'[диаграмма.xlsx]Лист1 (2)'!$F$4:$H$4</c:f>
              <c:numCache>
                <c:formatCode>General</c:formatCode>
                <c:ptCount val="3"/>
                <c:pt idx="0">
                  <c:v>13.1</c:v>
                </c:pt>
                <c:pt idx="1">
                  <c:v>60.5</c:v>
                </c:pt>
                <c:pt idx="2">
                  <c:v>26.4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'[диаграмма.xlsx]Лист1 (2)'!$B$5</c:f>
              <c:strCache>
                <c:ptCount val="1"/>
                <c:pt idx="0">
                  <c:v>Речевая культура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'[диаграмма.xlsx]Лист1 (2)'!$C$2:$E$3</c:f>
              <c:multiLvlStrCache>
                <c:ptCount val="3"/>
                <c:lvl>
                  <c:pt idx="0">
                    <c:v>низкий </c:v>
                  </c:pt>
                  <c:pt idx="1">
                    <c:v>средний</c:v>
                  </c:pt>
                  <c:pt idx="2">
                    <c:v>высокий</c:v>
                  </c:pt>
                </c:lvl>
                <c:lvl>
                  <c:pt idx="0">
                    <c:v>на начало</c:v>
                  </c:pt>
                </c:lvl>
              </c:multiLvlStrCache>
            </c:multiLvlStrRef>
          </c:cat>
          <c:val>
            <c:numRef>
              <c:f>'[диаграмма.xlsx]Лист1 (2)'!$C$5:$E$5</c:f>
              <c:numCache>
                <c:formatCode>General</c:formatCode>
                <c:ptCount val="3"/>
                <c:pt idx="0">
                  <c:v>16.3</c:v>
                </c:pt>
                <c:pt idx="1">
                  <c:v>42.1</c:v>
                </c:pt>
                <c:pt idx="2">
                  <c:v>31.6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'[диаграмма.xlsx]Лист1 (2)'!$B$5</c:f>
              <c:strCache>
                <c:ptCount val="1"/>
                <c:pt idx="0">
                  <c:v>Речевая культура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'[диаграмма.xlsx]Лист1 (2)'!$F$2:$H$3</c:f>
              <c:multiLvlStrCache>
                <c:ptCount val="3"/>
                <c:lvl>
                  <c:pt idx="0">
                    <c:v>низкий </c:v>
                  </c:pt>
                  <c:pt idx="1">
                    <c:v>средний</c:v>
                  </c:pt>
                  <c:pt idx="2">
                    <c:v>высокий</c:v>
                  </c:pt>
                </c:lvl>
                <c:lvl>
                  <c:pt idx="0">
                    <c:v>на конец</c:v>
                  </c:pt>
                </c:lvl>
              </c:multiLvlStrCache>
            </c:multiLvlStrRef>
          </c:cat>
          <c:val>
            <c:numRef>
              <c:f>'[диаграмма.xlsx]Лист1 (2)'!$F$5:$H$5</c:f>
              <c:numCache>
                <c:formatCode>General</c:formatCode>
                <c:ptCount val="3"/>
                <c:pt idx="0">
                  <c:v>0</c:v>
                </c:pt>
                <c:pt idx="1">
                  <c:v>55.2</c:v>
                </c:pt>
                <c:pt idx="2">
                  <c:v>44.8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'[диаграмма.xlsx]Лист1 (2)'!$B$6</c:f>
              <c:strCache>
                <c:ptCount val="1"/>
                <c:pt idx="0">
                  <c:v>Эмоционально-образное развитие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'[диаграмма.xlsx]Лист1 (2)'!$C$2:$E$3</c:f>
              <c:multiLvlStrCache>
                <c:ptCount val="3"/>
                <c:lvl>
                  <c:pt idx="0">
                    <c:v>низкий </c:v>
                  </c:pt>
                  <c:pt idx="1">
                    <c:v>средний</c:v>
                  </c:pt>
                  <c:pt idx="2">
                    <c:v>высокий</c:v>
                  </c:pt>
                </c:lvl>
                <c:lvl>
                  <c:pt idx="0">
                    <c:v>на начало</c:v>
                  </c:pt>
                </c:lvl>
              </c:multiLvlStrCache>
            </c:multiLvlStrRef>
          </c:cat>
          <c:val>
            <c:numRef>
              <c:f>'[диаграмма.xlsx]Лист1 (2)'!$C$6:$E$6</c:f>
              <c:numCache>
                <c:formatCode>General</c:formatCode>
                <c:ptCount val="3"/>
                <c:pt idx="0">
                  <c:v>28.9</c:v>
                </c:pt>
                <c:pt idx="1">
                  <c:v>60.5</c:v>
                </c:pt>
                <c:pt idx="2">
                  <c:v>10.6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181F0-A53D-4B97-AFBF-2DFF9A0C5265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7C846-7E6F-4781-9C1B-1C5049289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3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C918-850B-4C96-B582-C25EA7AA2F9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4197-158E-454F-AF78-064D20BA5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49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C918-850B-4C96-B582-C25EA7AA2F9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4197-158E-454F-AF78-064D20BA5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00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C918-850B-4C96-B582-C25EA7AA2F9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4197-158E-454F-AF78-064D20BA5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83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C918-850B-4C96-B582-C25EA7AA2F9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4197-158E-454F-AF78-064D20BA5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48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C918-850B-4C96-B582-C25EA7AA2F9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4197-158E-454F-AF78-064D20BA5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0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C918-850B-4C96-B582-C25EA7AA2F9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4197-158E-454F-AF78-064D20BA5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96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C918-850B-4C96-B582-C25EA7AA2F9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4197-158E-454F-AF78-064D20BA5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10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C918-850B-4C96-B582-C25EA7AA2F9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4197-158E-454F-AF78-064D20BA5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5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C918-850B-4C96-B582-C25EA7AA2F9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4197-158E-454F-AF78-064D20BA5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4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C918-850B-4C96-B582-C25EA7AA2F9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4197-158E-454F-AF78-064D20BA5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3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C918-850B-4C96-B582-C25EA7AA2F9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4197-158E-454F-AF78-064D20BA5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7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6C918-850B-4C96-B582-C25EA7AA2F9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D4197-158E-454F-AF78-064D20BA5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05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5.wdp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633670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Муниципальное дошкольное образовательное   бюджетное учреждение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детский сад №20  «Родничок» АГО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Проект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мюзикл как средство развития творческих</a:t>
            </a:r>
          </a:p>
          <a:p>
            <a:pPr marL="0" indent="0" algn="ctr">
              <a:buNone/>
            </a:pPr>
            <a:r>
              <a:rPr lang="ru-RU" sz="40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у дошкольников </a:t>
            </a:r>
          </a:p>
          <a:p>
            <a:pPr marL="0" indent="0" algn="ctr">
              <a:buNone/>
            </a:pPr>
            <a:r>
              <a:rPr lang="ru-RU" sz="40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ФГОС ДО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2020г.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6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376762"/>
              </p:ext>
            </p:extLst>
          </p:nvPr>
        </p:nvGraphicFramePr>
        <p:xfrm>
          <a:off x="395536" y="332656"/>
          <a:ext cx="8373616" cy="61926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77261"/>
                <a:gridCol w="5296355"/>
              </a:tblGrid>
              <a:tr h="6192688">
                <a:tc>
                  <a:txBody>
                    <a:bodyPr/>
                    <a:lstStyle/>
                    <a:p>
                      <a:r>
                        <a:rPr lang="ru-RU" sz="4000" baseline="0" dirty="0" smtClean="0">
                          <a:solidFill>
                            <a:schemeClr val="bg1"/>
                          </a:solidFill>
                        </a:rPr>
                        <a:t>1 этап реализации проекта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Изучение методической и художественной литературы;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Подбор музыкального материала: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Песен;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Сочинение вокальных партий;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Продумывание танцевальных движений;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Составление сюжета мюзикла</a:t>
                      </a:r>
                      <a:endParaRPr lang="ru-RU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0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034455"/>
              </p:ext>
            </p:extLst>
          </p:nvPr>
        </p:nvGraphicFramePr>
        <p:xfrm>
          <a:off x="539552" y="332656"/>
          <a:ext cx="8229600" cy="5760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24336"/>
                <a:gridCol w="5205264"/>
              </a:tblGrid>
              <a:tr h="5760640">
                <a:tc>
                  <a:txBody>
                    <a:bodyPr/>
                    <a:lstStyle/>
                    <a:p>
                      <a:r>
                        <a:rPr lang="ru-RU" sz="4000" baseline="0" dirty="0" smtClean="0">
                          <a:solidFill>
                            <a:schemeClr val="bg1"/>
                          </a:solidFill>
                        </a:rPr>
                        <a:t>2 этап реализации проекта</a:t>
                      </a:r>
                    </a:p>
                    <a:p>
                      <a:r>
                        <a:rPr lang="ru-RU" sz="4000" baseline="0" dirty="0" smtClean="0">
                          <a:solidFill>
                            <a:schemeClr val="bg1"/>
                          </a:solidFill>
                        </a:rPr>
                        <a:t>(основной)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Wingdings" panose="05000000000000000000" pitchFamily="2" charset="2"/>
                        <a:buChar char="v"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Чтение с детьми художественной литературы; </a:t>
                      </a:r>
                    </a:p>
                    <a:p>
                      <a:pPr marL="457200" lvl="0" indent="-457200">
                        <a:buFont typeface="Wingdings" panose="05000000000000000000" pitchFamily="2" charset="2"/>
                        <a:buChar char="v"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Просмотр сказки, мультфильма;</a:t>
                      </a:r>
                    </a:p>
                    <a:p>
                      <a:pPr marL="457200" lvl="0" indent="-457200">
                        <a:buFont typeface="Wingdings" panose="05000000000000000000" pitchFamily="2" charset="2"/>
                        <a:buChar char="v"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Изучение музыкальных партий, танцевальных движений;</a:t>
                      </a:r>
                    </a:p>
                    <a:p>
                      <a:pPr marL="457200" lvl="0" indent="-457200">
                        <a:buFont typeface="Wingdings" panose="05000000000000000000" pitchFamily="2" charset="2"/>
                        <a:buChar char="v"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Изготовление костюмов и декораций к опере.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v"/>
                      </a:pPr>
                      <a:endParaRPr lang="ru-RU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127756"/>
              </p:ext>
            </p:extLst>
          </p:nvPr>
        </p:nvGraphicFramePr>
        <p:xfrm>
          <a:off x="539552" y="332656"/>
          <a:ext cx="8229600" cy="5760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24336"/>
                <a:gridCol w="5205264"/>
              </a:tblGrid>
              <a:tr h="5760640">
                <a:tc>
                  <a:txBody>
                    <a:bodyPr/>
                    <a:lstStyle/>
                    <a:p>
                      <a:r>
                        <a:rPr lang="ru-RU" sz="4000" baseline="0" dirty="0" smtClean="0">
                          <a:solidFill>
                            <a:schemeClr val="bg1"/>
                          </a:solidFill>
                        </a:rPr>
                        <a:t>3 этап реализации проекта</a:t>
                      </a:r>
                    </a:p>
                    <a:p>
                      <a:r>
                        <a:rPr lang="ru-RU" sz="4000" baseline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заключительный</a:t>
                      </a:r>
                      <a:r>
                        <a:rPr lang="ru-RU" sz="400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Премьера</a:t>
                      </a:r>
                      <a:r>
                        <a:rPr lang="ru-RU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мюзикла «Аленький цветочек»</a:t>
                      </a:r>
                      <a:endParaRPr lang="ru-RU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7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09918"/>
              </p:ext>
            </p:extLst>
          </p:nvPr>
        </p:nvGraphicFramePr>
        <p:xfrm>
          <a:off x="395536" y="-76984"/>
          <a:ext cx="8291264" cy="730415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72408"/>
                <a:gridCol w="4618856"/>
              </a:tblGrid>
              <a:tr h="1273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Ожидаемые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результаты</a:t>
                      </a:r>
                      <a:endParaRPr lang="ru-RU" sz="4800" b="1" dirty="0" smtClean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Дети познакомятся с понятием "мюзикл как вид искусства", с правилами поведения в музыкальном театре.</a:t>
                      </a: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7376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детей будут сформированы основные навыки театрального мастерства: умение перевоплощаться, свободно и раскрепощенно общаться, уметь передавать характеры героев голосом, движением.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Разовьется  чуткость к сценическому искусству, коммуникабельность, сплочение детского коллектива.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19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Будет сформирована выразительная, грамотная сценическая речь.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974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Будут созданы условия для саморазвития ребенка, чтобы в мире, насыщенном информацией, новыми технологиями ребенок не потерял способность познавать мир умом и сердцем, выражая свое отношение к добру и злу, мог познать радость творчества.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79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343717"/>
              </p:ext>
            </p:extLst>
          </p:nvPr>
        </p:nvGraphicFramePr>
        <p:xfrm>
          <a:off x="323528" y="116632"/>
          <a:ext cx="8291264" cy="6480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492704"/>
                <a:gridCol w="4798560"/>
              </a:tblGrid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Риски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Способы решения</a:t>
                      </a:r>
                      <a:endParaRPr lang="ru-RU" sz="3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9512">
                <a:tc>
                  <a:txBody>
                    <a:bodyPr/>
                    <a:lstStyle/>
                    <a:p>
                      <a:pPr lvl="0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Недостаточная мотивация воспитанников и родителей  к участию в проекте. </a:t>
                      </a:r>
                      <a:endParaRPr lang="ru-RU" sz="2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Внедрить разнообразные и эффективные технологии для правильного и полного осуществления настоящего проекта по театральной деятельности.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23628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Неумение</a:t>
                      </a:r>
                      <a:r>
                        <a:rPr lang="ru-RU" sz="24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договариваться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 договариваться друг с друг (например, при выборе ролей)</a:t>
                      </a:r>
                      <a:endParaRPr lang="ru-RU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Установка дружеских</a:t>
                      </a:r>
                      <a:r>
                        <a:rPr lang="ru-RU" sz="2400" b="1" baseline="0" dirty="0" smtClean="0"/>
                        <a:t> отношений. </a:t>
                      </a:r>
                      <a:endParaRPr lang="ru-RU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36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Дефицит времени, большая загруженность педагогов.</a:t>
                      </a:r>
                    </a:p>
                    <a:p>
                      <a:endParaRPr lang="ru-RU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Мониторинг развития детей в театрализованной деятельности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479437"/>
              </p:ext>
            </p:extLst>
          </p:nvPr>
        </p:nvGraphicFramePr>
        <p:xfrm>
          <a:off x="251520" y="1196752"/>
          <a:ext cx="4022336" cy="172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347718"/>
              </p:ext>
            </p:extLst>
          </p:nvPr>
        </p:nvGraphicFramePr>
        <p:xfrm>
          <a:off x="4644008" y="1196752"/>
          <a:ext cx="4232965" cy="1726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063967"/>
              </p:ext>
            </p:extLst>
          </p:nvPr>
        </p:nvGraphicFramePr>
        <p:xfrm>
          <a:off x="251520" y="4221088"/>
          <a:ext cx="4231167" cy="1726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215077"/>
              </p:ext>
            </p:extLst>
          </p:nvPr>
        </p:nvGraphicFramePr>
        <p:xfrm>
          <a:off x="4788024" y="4149080"/>
          <a:ext cx="4234402" cy="1726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015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Мониторинг развития детей в театрализованной деятельности</a:t>
            </a:r>
            <a:endParaRPr lang="ru-RU" sz="28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060198"/>
              </p:ext>
            </p:extLst>
          </p:nvPr>
        </p:nvGraphicFramePr>
        <p:xfrm>
          <a:off x="107504" y="1412776"/>
          <a:ext cx="4248781" cy="169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143163"/>
              </p:ext>
            </p:extLst>
          </p:nvPr>
        </p:nvGraphicFramePr>
        <p:xfrm>
          <a:off x="4902175" y="4509120"/>
          <a:ext cx="4241825" cy="1726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629889"/>
              </p:ext>
            </p:extLst>
          </p:nvPr>
        </p:nvGraphicFramePr>
        <p:xfrm>
          <a:off x="4716016" y="1412776"/>
          <a:ext cx="4232965" cy="1726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706215"/>
              </p:ext>
            </p:extLst>
          </p:nvPr>
        </p:nvGraphicFramePr>
        <p:xfrm>
          <a:off x="683568" y="4509120"/>
          <a:ext cx="4232605" cy="1726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556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Опера «Гуси-лебеди»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1364329"/>
            <a:ext cx="3672024" cy="2754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4744" y="4149080"/>
            <a:ext cx="3741432" cy="2806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85" r="11779"/>
          <a:stretch/>
        </p:blipFill>
        <p:spPr>
          <a:xfrm>
            <a:off x="323528" y="1321094"/>
            <a:ext cx="4104456" cy="3095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296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Опера «Спящая красавица»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96" b="2896"/>
          <a:stretch>
            <a:fillRect/>
          </a:stretch>
        </p:blipFill>
        <p:spPr>
          <a:xfrm>
            <a:off x="467544" y="1316757"/>
            <a:ext cx="3663447" cy="2856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оперы\1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16757"/>
            <a:ext cx="3816424" cy="3038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оперы\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r="9899"/>
          <a:stretch/>
        </p:blipFill>
        <p:spPr bwMode="auto">
          <a:xfrm>
            <a:off x="4972564" y="3875557"/>
            <a:ext cx="3487868" cy="2999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оперы\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1632"/>
            <a:ext cx="3456384" cy="2751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6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Опера «Белоснежка и 7 гномов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оперы\DSCN02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4488" y="1664760"/>
            <a:ext cx="4272000" cy="320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оперы\DSCN0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68760"/>
            <a:ext cx="5328000" cy="39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032800"/>
              </p:ext>
            </p:extLst>
          </p:nvPr>
        </p:nvGraphicFramePr>
        <p:xfrm>
          <a:off x="251520" y="188641"/>
          <a:ext cx="8568952" cy="630551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09681"/>
                <a:gridCol w="4959271"/>
              </a:tblGrid>
              <a:tr h="2160239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Наименование проекта (полное)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«Детский мюзикл как средство развития творческих</a:t>
                      </a:r>
                      <a:r>
                        <a:rPr lang="ru-RU" sz="2800" baseline="0" dirty="0" smtClean="0"/>
                        <a:t> способностей у дошкольников в условиях ФГОС ДО»</a:t>
                      </a:r>
                      <a:endParaRPr lang="ru-RU" sz="2800" dirty="0"/>
                    </a:p>
                  </a:txBody>
                  <a:tcPr/>
                </a:tc>
              </a:tr>
              <a:tr h="18130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Наименование проекта (сокращенное)</a:t>
                      </a:r>
                      <a:endParaRPr lang="ru-RU" sz="3200" b="1" dirty="0" smtClean="0">
                        <a:solidFill>
                          <a:schemeClr val="bg1"/>
                        </a:solidFill>
                        <a:latin typeface="+mn-lt"/>
                        <a:cs typeface="Calibri" pitchFamily="34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«Детский мюзикл в ДОУ»</a:t>
                      </a:r>
                      <a:endParaRPr lang="ru-RU" sz="28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605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Формальные основания для инициации проекта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Char char="v"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 РФ «Об образовании»</a:t>
                      </a:r>
                    </a:p>
                    <a:p>
                      <a:pPr>
                        <a:buFont typeface="Wingdings" panose="05000000000000000000" pitchFamily="2" charset="2"/>
                        <a:buChar char="v"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ФГОС ДО</a:t>
                      </a:r>
                    </a:p>
                    <a:p>
                      <a:pPr>
                        <a:buFont typeface="Wingdings" panose="05000000000000000000" pitchFamily="2" charset="2"/>
                        <a:buChar char="v"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Устав МДОБУ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8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Оперетта «Золушка»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 descr="C:\Users\ADMIN\Documents\ОПЕРЕТТА зОЛУШКА\Фото мьюзикл ДС 20\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36368"/>
            <a:ext cx="3744016" cy="243664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6" name="Рисунок 5" descr="C:\Users\ADMIN\Documents\ОПЕРЕТТА зОЛУШКА\Фото мьюзикл ДС 20\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73016"/>
            <a:ext cx="3996072" cy="302433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7" name="Рисунок 6" descr="C:\Users\ADMIN\Documents\ОПЕРЕТТА зОЛУШКА\Оперета\1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72368"/>
            <a:ext cx="3960440" cy="240064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0062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Мюзикл «Снежная королева»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F:\фото театральное\снежная королева\DSC_00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96044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фото театральное\кружок\IMG-20180412-WA0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43204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26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Мюзикл «Белоснежка и 7 гномов»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297977" y="1600200"/>
            <a:ext cx="2548046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9" r="5596" b="28967"/>
          <a:stretch/>
        </p:blipFill>
        <p:spPr>
          <a:xfrm>
            <a:off x="234890" y="1297053"/>
            <a:ext cx="3549221" cy="29292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5" b="27211"/>
          <a:stretch/>
        </p:blipFill>
        <p:spPr>
          <a:xfrm>
            <a:off x="4716016" y="1227625"/>
            <a:ext cx="3605016" cy="30680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8" t="30803" b="29553"/>
          <a:stretch/>
        </p:blipFill>
        <p:spPr>
          <a:xfrm>
            <a:off x="2402618" y="4131396"/>
            <a:ext cx="2762987" cy="271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Мюзикл «Царевна-лягушка»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6" t="5923" r="6549" b="11624"/>
          <a:stretch/>
        </p:blipFill>
        <p:spPr>
          <a:xfrm>
            <a:off x="251520" y="1124744"/>
            <a:ext cx="4435522" cy="32891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8" t="39801" r="37761" b="99"/>
          <a:stretch/>
        </p:blipFill>
        <p:spPr>
          <a:xfrm>
            <a:off x="5148065" y="1124744"/>
            <a:ext cx="3471644" cy="37444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4" r="6376" b="13849"/>
          <a:stretch/>
        </p:blipFill>
        <p:spPr>
          <a:xfrm>
            <a:off x="107504" y="4581128"/>
            <a:ext cx="5400600" cy="216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Мюзикл «Царевна-лягушка»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7725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Мюзикл «Спящая красавица»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t="23747" r="1478" b="12627"/>
          <a:stretch/>
        </p:blipFill>
        <p:spPr>
          <a:xfrm>
            <a:off x="323528" y="1484784"/>
            <a:ext cx="5184576" cy="270778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 t="35659" r="11643" b="5972"/>
          <a:stretch/>
        </p:blipFill>
        <p:spPr>
          <a:xfrm>
            <a:off x="177421" y="4221088"/>
            <a:ext cx="5210825" cy="26369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9" b="29916"/>
          <a:stretch/>
        </p:blipFill>
        <p:spPr>
          <a:xfrm>
            <a:off x="5580112" y="1438470"/>
            <a:ext cx="3075806" cy="19461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 t="32836" b="31940"/>
          <a:stretch/>
        </p:blipFill>
        <p:spPr>
          <a:xfrm>
            <a:off x="5388246" y="3813664"/>
            <a:ext cx="3746628" cy="188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Мюзикл «Аленький цветочек»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7" r="16981" b="11503"/>
          <a:stretch/>
        </p:blipFill>
        <p:spPr>
          <a:xfrm>
            <a:off x="8325" y="1124744"/>
            <a:ext cx="3528392" cy="34254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" r="13024" b="22846"/>
          <a:stretch/>
        </p:blipFill>
        <p:spPr>
          <a:xfrm>
            <a:off x="4072634" y="1124744"/>
            <a:ext cx="4968552" cy="33076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" t="4776" r="2751" b="14030"/>
          <a:stretch/>
        </p:blipFill>
        <p:spPr>
          <a:xfrm>
            <a:off x="2195736" y="4228018"/>
            <a:ext cx="4032448" cy="262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240360" cy="182376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6188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114458"/>
              </p:ext>
            </p:extLst>
          </p:nvPr>
        </p:nvGraphicFramePr>
        <p:xfrm>
          <a:off x="323528" y="162863"/>
          <a:ext cx="8291264" cy="6736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492704"/>
                <a:gridCol w="4798560"/>
              </a:tblGrid>
              <a:tr h="1800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Срок начала и окончания проекта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13.01.2020 – 20.03.20</a:t>
                      </a:r>
                      <a:endParaRPr lang="ru-RU" sz="2800" dirty="0"/>
                    </a:p>
                  </a:txBody>
                  <a:tcPr/>
                </a:tc>
              </a:tr>
              <a:tr h="97951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Руководитель проекта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2400" b="1" dirty="0" smtClean="0"/>
                        <a:t>Левина Ольга Сергеевна</a:t>
                      </a:r>
                      <a:endParaRPr lang="ru-RU" sz="2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23628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Разработчики проекта</a:t>
                      </a:r>
                    </a:p>
                    <a:p>
                      <a:endParaRPr lang="ru-RU" dirty="0" smtClean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Левина</a:t>
                      </a:r>
                      <a:r>
                        <a:rPr lang="ru-RU" sz="2400" baseline="0" dirty="0" smtClean="0"/>
                        <a:t> О.С. – музыкальный руководитель,</a:t>
                      </a:r>
                    </a:p>
                    <a:p>
                      <a:r>
                        <a:rPr lang="ru-RU" sz="2400" baseline="0" dirty="0" err="1" smtClean="0"/>
                        <a:t>Поштаренко</a:t>
                      </a:r>
                      <a:r>
                        <a:rPr lang="ru-RU" sz="2400" baseline="0" dirty="0" smtClean="0"/>
                        <a:t> Л.Г. – воспитатель,</a:t>
                      </a:r>
                    </a:p>
                    <a:p>
                      <a:r>
                        <a:rPr lang="ru-RU" sz="2400" baseline="0" dirty="0" smtClean="0"/>
                        <a:t>Солдатова И.В. – воспитатель,</a:t>
                      </a:r>
                    </a:p>
                    <a:p>
                      <a:r>
                        <a:rPr lang="ru-RU" sz="2400" baseline="0" dirty="0" err="1" smtClean="0"/>
                        <a:t>Седякина</a:t>
                      </a:r>
                      <a:r>
                        <a:rPr lang="ru-RU" sz="2400" baseline="0" dirty="0" smtClean="0"/>
                        <a:t> Г.А. - воспитатель</a:t>
                      </a:r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0649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Исполнители 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400" dirty="0" smtClean="0"/>
                        <a:t>Музыкальный руководитель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400" dirty="0" smtClean="0"/>
                        <a:t>Дети подготовительных групп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400" dirty="0" smtClean="0"/>
                        <a:t>Воспитатели</a:t>
                      </a:r>
                      <a:r>
                        <a:rPr lang="ru-RU" sz="2400" baseline="0" dirty="0" smtClean="0"/>
                        <a:t> подготовительных групп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400" baseline="0" dirty="0" smtClean="0"/>
                        <a:t>Родители</a:t>
                      </a:r>
                      <a:endParaRPr lang="ru-RU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8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630533"/>
              </p:ext>
            </p:extLst>
          </p:nvPr>
        </p:nvGraphicFramePr>
        <p:xfrm>
          <a:off x="539552" y="332656"/>
          <a:ext cx="8229600" cy="5943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94720"/>
                <a:gridCol w="4834880"/>
              </a:tblGrid>
              <a:tr h="576064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bg1"/>
                          </a:solidFill>
                        </a:rPr>
                        <a:t>Актуальность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Мюзикл – это новая форма работы, мало используемая в детском саду. В</a:t>
                      </a:r>
                      <a:r>
                        <a:rPr lang="ru-RU" sz="2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настоящее время является очень актуальной и интересной, так как в мюзикле  ребенок может попробовать свои силы во всех видах музыкальной деятельности, включая </a:t>
                      </a:r>
                      <a:r>
                        <a:rPr lang="ru-RU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музицирование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пение, жесты, движения.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мюзикле гармонично соединяются  драматическое, вокальное, музыкальное и пластическое искусства. Поэтому мюзикл может стать идеальным средством музыкального развития детей.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438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320639"/>
              </p:ext>
            </p:extLst>
          </p:nvPr>
        </p:nvGraphicFramePr>
        <p:xfrm>
          <a:off x="0" y="1052736"/>
          <a:ext cx="446449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231294"/>
              </p:ext>
            </p:extLst>
          </p:nvPr>
        </p:nvGraphicFramePr>
        <p:xfrm>
          <a:off x="3923928" y="1052736"/>
          <a:ext cx="4807231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990377"/>
              </p:ext>
            </p:extLst>
          </p:nvPr>
        </p:nvGraphicFramePr>
        <p:xfrm>
          <a:off x="4283968" y="3501008"/>
          <a:ext cx="473841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589009"/>
              </p:ext>
            </p:extLst>
          </p:nvPr>
        </p:nvGraphicFramePr>
        <p:xfrm>
          <a:off x="395536" y="3861048"/>
          <a:ext cx="4464805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3528" y="279746"/>
            <a:ext cx="8641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Мониторинг развития детей в театрализованной </a:t>
            </a:r>
            <a:r>
              <a:rPr lang="ru-RU" sz="2400" b="1" dirty="0" smtClean="0">
                <a:solidFill>
                  <a:srgbClr val="FF0000"/>
                </a:solidFill>
              </a:rPr>
              <a:t>деятельности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н</a:t>
            </a:r>
            <a:r>
              <a:rPr lang="ru-RU" sz="2400" b="1" dirty="0" smtClean="0">
                <a:solidFill>
                  <a:srgbClr val="FF0000"/>
                </a:solidFill>
              </a:rPr>
              <a:t>а начало года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18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Анкетирование родителей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530216"/>
              </p:ext>
            </p:extLst>
          </p:nvPr>
        </p:nvGraphicFramePr>
        <p:xfrm>
          <a:off x="467544" y="1556792"/>
          <a:ext cx="82296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944"/>
                <a:gridCol w="281865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Нужны ли в детском саду праздники?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100 %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Устраиваете ли вы дома театрализованные представления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</a:p>
                    <a:p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26,4%</a:t>
                      </a:r>
                      <a:endParaRPr lang="ru-RU" sz="28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Были ли вы со своим ребенком в театре? </a:t>
                      </a:r>
                    </a:p>
                    <a:p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  <a:r>
                        <a:rPr lang="ru-RU" sz="2800" b="1" dirty="0" smtClean="0"/>
                        <a:t>23,5%</a:t>
                      </a:r>
                      <a:endParaRPr lang="ru-RU" sz="28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73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431623"/>
              </p:ext>
            </p:extLst>
          </p:nvPr>
        </p:nvGraphicFramePr>
        <p:xfrm>
          <a:off x="539552" y="332656"/>
          <a:ext cx="8229600" cy="5760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94720"/>
                <a:gridCol w="4834880"/>
              </a:tblGrid>
              <a:tr h="5760640"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bg1"/>
                          </a:solidFill>
                        </a:rPr>
                        <a:t>Проблема</a:t>
                      </a:r>
                      <a:r>
                        <a:rPr lang="ru-RU" sz="4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4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Недостаточны развиты театральные  и речевые способности детей</a:t>
                      </a:r>
                      <a:endParaRPr lang="ru-RU" sz="4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8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165918"/>
              </p:ext>
            </p:extLst>
          </p:nvPr>
        </p:nvGraphicFramePr>
        <p:xfrm>
          <a:off x="539552" y="332656"/>
          <a:ext cx="8229600" cy="5760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08312"/>
                <a:gridCol w="5421288"/>
              </a:tblGrid>
              <a:tr h="5760640">
                <a:tc>
                  <a:txBody>
                    <a:bodyPr/>
                    <a:lstStyle/>
                    <a:p>
                      <a:r>
                        <a:rPr lang="ru-RU" sz="4400" baseline="0" dirty="0" smtClean="0">
                          <a:solidFill>
                            <a:schemeClr val="bg1"/>
                          </a:solidFill>
                        </a:rPr>
                        <a:t>Цель </a:t>
                      </a:r>
                      <a:endParaRPr lang="ru-RU" sz="4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творческой личности ребенка путем приобщения детей к театральному искусству 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4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29431"/>
              </p:ext>
            </p:extLst>
          </p:nvPr>
        </p:nvGraphicFramePr>
        <p:xfrm>
          <a:off x="395536" y="18757"/>
          <a:ext cx="8291264" cy="66748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492704"/>
                <a:gridCol w="4798560"/>
              </a:tblGrid>
              <a:tr h="1777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Задачи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Познакомить с особенностями жанра мюзикла. Расширять представление детей о театре, его видах, атрибутах, костюмах, декорации. Формировать творческую активность, прививать любовь к театральному искусству.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536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dirty="0" smtClean="0"/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Уметь создавать художественный образ с помощью разных видов музыкальной деятельности</a:t>
                      </a:r>
                      <a:endParaRPr lang="ru-RU" b="1" dirty="0"/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Научить владеть голосом, выразительной речью, развивать вокальные и хореографические данные. Привить детям первичные навыки в области театрального искусства (использование мимики, жестов, голоса).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1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Способствовать формированию эстетического вкуса.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974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Воспитывать уважительное отношение между членами коллектива. Учить детей налаживать и регулировать контакты в совместной деятельности.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7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1325</TotalTime>
  <Words>632</Words>
  <Application>Microsoft Office PowerPoint</Application>
  <PresentationFormat>Экран (4:3)</PresentationFormat>
  <Paragraphs>108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Анкетирование родителей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Мониторинг развития детей в театрализованной деятельности </vt:lpstr>
      <vt:lpstr>Мониторинг развития детей в театрализованной деятельности</vt:lpstr>
      <vt:lpstr> Опера «Гуси-лебеди»</vt:lpstr>
      <vt:lpstr>Опера «Спящая красавица»</vt:lpstr>
      <vt:lpstr>Опера «Белоснежка и 7 гномов</vt:lpstr>
      <vt:lpstr>Оперетта «Золушка»</vt:lpstr>
      <vt:lpstr>Мюзикл «Снежная королева»</vt:lpstr>
      <vt:lpstr>Мюзикл «Белоснежка и 7 гномов»</vt:lpstr>
      <vt:lpstr>Мюзикл «Царевна-лягушка»</vt:lpstr>
      <vt:lpstr>Мюзикл «Царевна-лягушка»</vt:lpstr>
      <vt:lpstr>Мюзикл «Спящая красавица»</vt:lpstr>
      <vt:lpstr>Мюзикл «Аленький цветочек»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музыкальному воспитанию</dc:title>
  <dc:creator>ADMIN</dc:creator>
  <cp:lastModifiedBy>User</cp:lastModifiedBy>
  <cp:revision>85</cp:revision>
  <dcterms:created xsi:type="dcterms:W3CDTF">2016-03-23T03:30:49Z</dcterms:created>
  <dcterms:modified xsi:type="dcterms:W3CDTF">2021-02-17T19:42:29Z</dcterms:modified>
</cp:coreProperties>
</file>